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2" r:id="rId3"/>
    <p:sldId id="301" r:id="rId4"/>
    <p:sldId id="302" r:id="rId5"/>
    <p:sldId id="303" r:id="rId6"/>
    <p:sldId id="304" r:id="rId7"/>
    <p:sldId id="258" r:id="rId8"/>
    <p:sldId id="305" r:id="rId9"/>
    <p:sldId id="306" r:id="rId10"/>
    <p:sldId id="307" r:id="rId11"/>
    <p:sldId id="310" r:id="rId12"/>
    <p:sldId id="308" r:id="rId13"/>
    <p:sldId id="309" r:id="rId14"/>
    <p:sldId id="335" r:id="rId15"/>
    <p:sldId id="257" r:id="rId16"/>
    <p:sldId id="259" r:id="rId17"/>
    <p:sldId id="261" r:id="rId18"/>
    <p:sldId id="262" r:id="rId19"/>
    <p:sldId id="263" r:id="rId20"/>
    <p:sldId id="264" r:id="rId21"/>
    <p:sldId id="311" r:id="rId22"/>
    <p:sldId id="287" r:id="rId23"/>
    <p:sldId id="288" r:id="rId24"/>
    <p:sldId id="289" r:id="rId25"/>
    <p:sldId id="290" r:id="rId26"/>
    <p:sldId id="336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4" r:id="rId47"/>
    <p:sldId id="322" r:id="rId48"/>
    <p:sldId id="323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277" r:id="rId60"/>
    <p:sldId id="265" r:id="rId61"/>
    <p:sldId id="266" r:id="rId62"/>
    <p:sldId id="267" r:id="rId63"/>
    <p:sldId id="268" r:id="rId64"/>
    <p:sldId id="269" r:id="rId65"/>
    <p:sldId id="270" r:id="rId66"/>
    <p:sldId id="271" r:id="rId67"/>
    <p:sldId id="272" r:id="rId68"/>
    <p:sldId id="273" r:id="rId69"/>
    <p:sldId id="274" r:id="rId70"/>
    <p:sldId id="276" r:id="rId71"/>
    <p:sldId id="275" r:id="rId72"/>
    <p:sldId id="279" r:id="rId73"/>
    <p:sldId id="278" r:id="rId74"/>
    <p:sldId id="280" r:id="rId75"/>
    <p:sldId id="281" r:id="rId76"/>
    <p:sldId id="282" r:id="rId77"/>
    <p:sldId id="283" r:id="rId78"/>
    <p:sldId id="284" r:id="rId79"/>
    <p:sldId id="285" r:id="rId80"/>
    <p:sldId id="286" r:id="rId81"/>
    <p:sldId id="337" r:id="rId82"/>
    <p:sldId id="338" r:id="rId83"/>
    <p:sldId id="339" r:id="rId84"/>
    <p:sldId id="340" r:id="rId85"/>
    <p:sldId id="341" r:id="rId86"/>
    <p:sldId id="350" r:id="rId87"/>
    <p:sldId id="351" r:id="rId88"/>
    <p:sldId id="352" r:id="rId89"/>
    <p:sldId id="354" r:id="rId90"/>
    <p:sldId id="353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25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9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8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93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350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0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48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2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12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1813158-F026-498D-A330-9322E01FA937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4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4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1813158-F026-498D-A330-9322E01FA937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03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C4D6-899B-4AA1-98EB-198E34237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 and Kubernetes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29EF39-3A81-4A7B-9DC4-81ECC6BA5F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66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79AB-4B84-4FA4-B6F5-FE41C18D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Helps You Manage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1AA6E-6F33-4FB2-8AFE-BB8395E2A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707" y="1846263"/>
            <a:ext cx="8794826" cy="440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14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FA619-009E-4E00-A8D2-43237368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Share Image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9D609E0-03D7-4743-9C98-3DD059CED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65" y="2205508"/>
            <a:ext cx="7271899" cy="3914279"/>
          </a:xfrm>
        </p:spPr>
      </p:pic>
    </p:spTree>
    <p:extLst>
      <p:ext uri="{BB962C8B-B14F-4D97-AF65-F5344CB8AC3E}">
        <p14:creationId xmlns:p14="http://schemas.microsoft.com/office/powerpoint/2010/main" val="399351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CADE-63F8-4242-90F4-00D4DA79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 Vs VMs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019E8B-219C-4654-880C-753CA13A0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5" y="2019044"/>
            <a:ext cx="8702644" cy="42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0C39-A899-45D3-8366-D630C402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Tools and Building Blocks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B97388-EBE0-4D0E-9461-B78E24D88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653" y="1846263"/>
            <a:ext cx="9222821" cy="4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15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9B01-264E-426E-ACFD-087070DC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err="1"/>
              <a:t>Archtecture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190DD0-BCC4-4280-A0B0-5C28BA4A4A4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827" y="1846263"/>
            <a:ext cx="749867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66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A8D4-955F-4234-B304-BE5DE55E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Hypervisor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D955CC-71DE-4E0A-983C-FBADADE62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94" y="1858997"/>
            <a:ext cx="6042212" cy="4254343"/>
          </a:xfrm>
        </p:spPr>
      </p:pic>
    </p:spTree>
    <p:extLst>
      <p:ext uri="{BB962C8B-B14F-4D97-AF65-F5344CB8AC3E}">
        <p14:creationId xmlns:p14="http://schemas.microsoft.com/office/powerpoint/2010/main" val="3638551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FF98-C3EA-441A-97BE-CFC7CF26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on different O/S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468B02-ABB5-46AB-9DB6-4B6EC168E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587" y="2508768"/>
            <a:ext cx="5441152" cy="2697714"/>
          </a:xfrm>
        </p:spPr>
      </p:pic>
    </p:spTree>
    <p:extLst>
      <p:ext uri="{BB962C8B-B14F-4D97-AF65-F5344CB8AC3E}">
        <p14:creationId xmlns:p14="http://schemas.microsoft.com/office/powerpoint/2010/main" val="2702495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24F96-3ABD-4D52-A091-EF0B15CD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containers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8FCDC4-CCFA-4CEB-BB39-823ED504C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31" y="2501153"/>
            <a:ext cx="10973373" cy="2707341"/>
          </a:xfrm>
        </p:spPr>
      </p:pic>
    </p:spTree>
    <p:extLst>
      <p:ext uri="{BB962C8B-B14F-4D97-AF65-F5344CB8AC3E}">
        <p14:creationId xmlns:p14="http://schemas.microsoft.com/office/powerpoint/2010/main" val="3740633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DBC3-C0A5-4402-83C2-A3F35804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vs. Virtual Machines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E5F21-1EC6-4CEB-8311-01149BE75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22" y="2126519"/>
            <a:ext cx="11215795" cy="3512281"/>
          </a:xfrm>
        </p:spPr>
      </p:pic>
    </p:spTree>
    <p:extLst>
      <p:ext uri="{BB962C8B-B14F-4D97-AF65-F5344CB8AC3E}">
        <p14:creationId xmlns:p14="http://schemas.microsoft.com/office/powerpoint/2010/main" val="417934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4701-9AA1-490C-B8AE-A2FD19E0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Isolation of Windows Containers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81A51C-5EB6-47A8-9659-5D006B337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87" y="2438401"/>
            <a:ext cx="9956444" cy="2770094"/>
          </a:xfrm>
        </p:spPr>
      </p:pic>
    </p:spTree>
    <p:extLst>
      <p:ext uri="{BB962C8B-B14F-4D97-AF65-F5344CB8AC3E}">
        <p14:creationId xmlns:p14="http://schemas.microsoft.com/office/powerpoint/2010/main" val="1331619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D14CBA-F360-4D6D-8ED6-FFE727593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F625A0-DC35-4CCF-9FCE-5EADDE8F3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docker, images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1072670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82D5-E851-4A17-B478-EB58E63E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Hyper-V isolation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96DDD-C593-41C3-8E78-36C17ED53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8" y="2312894"/>
            <a:ext cx="10802724" cy="3039035"/>
          </a:xfrm>
        </p:spPr>
      </p:pic>
    </p:spTree>
    <p:extLst>
      <p:ext uri="{BB962C8B-B14F-4D97-AF65-F5344CB8AC3E}">
        <p14:creationId xmlns:p14="http://schemas.microsoft.com/office/powerpoint/2010/main" val="108919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A8A04-3F3D-47B6-9D40-95780CB2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 and Containers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A1E436-2645-49BE-9DE4-7D261D75E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Core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530680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50B6-6D1B-4908-AC28-8F83DEF4A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Vs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509DD8-5C1A-4FB5-8D40-B9C599EDB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927" y="1737360"/>
            <a:ext cx="9364532" cy="453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75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19FA-CAB5-4087-93E1-759466EF5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Image, Multiple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7D45F3-6D55-462E-A9AE-3BE6BCB9D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867" y="1919017"/>
            <a:ext cx="8354591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2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13DF-C012-4F1C-A3DE-455B19D3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Finding/Creating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9D8008-7CD6-497C-90DD-5A48AE023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85702"/>
            <a:ext cx="9029941" cy="422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15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62B7-4112-42DF-9520-07EC65F69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and Image Layers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F6A23E-A962-46A0-89DE-D069EF11E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251440" cy="440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7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EA7F-6283-482F-BB08-DD726113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Image layer (in container)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80C9BB-779F-48EA-91C3-BB8469FE2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2178" y="1846263"/>
            <a:ext cx="732797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19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5F180-4F48-4779-9E3F-C97DB15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is Based on An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8EB7AF-7B81-4B33-802F-DB69118D5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882" y="1846263"/>
            <a:ext cx="8817437" cy="44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93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7FA5-A86C-4046-B155-A2C178AC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Containers Based on Same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088389-F588-4938-B25E-6E30ED29E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377" y="1846263"/>
            <a:ext cx="9082504" cy="442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89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8C12-E888-4435-B30C-64536B6C4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01C7B7-C3BA-47A7-8922-A4BDBD4A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225" y="1846263"/>
            <a:ext cx="8068016" cy="443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6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3949-9A80-42D1-8795-433A19A1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and Why Docker?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955D9D-B288-4E9C-BD25-8288035ED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067" y="1846263"/>
            <a:ext cx="735219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01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250A-826E-46B7-B035-BBDA4F02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3C3467-9018-41B4-AC96-AAEC50009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824" y="1846263"/>
            <a:ext cx="8409457" cy="43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17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68B99-8471-4654-BAD4-65B3810B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Images and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72460D-1688-499F-AD17-5BC28662B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335" y="1882122"/>
            <a:ext cx="8243771" cy="444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99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12C1-F78B-44AE-BEC7-4B493A60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Tags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AD02EF-EBA3-49E3-9899-F7A4CCEB2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060" y="1846263"/>
            <a:ext cx="8847052" cy="44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86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CFC46-E2B4-4835-86E2-7B8FDDB1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Image and Container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B5AACE-FA19-4297-B90C-4A652A620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839" y="1846263"/>
            <a:ext cx="894464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65B9A-7DE5-4A44-867D-18846C6B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via Dicker Hub or Private Registry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08D099-8CDD-48EC-8188-25403EBB3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105" y="1846263"/>
            <a:ext cx="819411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92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A8D5-DF31-446D-B745-677E80D4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Commands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F95CD1-3295-4E04-BA26-7A3B77DE1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318" y="1846263"/>
            <a:ext cx="8589871" cy="442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83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A4A6-831A-48C3-8B4D-98B1F471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9B7381-B046-403D-ABA6-54FB5E343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671" y="1846263"/>
            <a:ext cx="8799505" cy="439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89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A6D732-00AF-47AB-9303-C3E79884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Volumes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F6869-0F3E-40B1-B83F-7A5F6E24D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data and working with volumes</a:t>
            </a:r>
          </a:p>
        </p:txBody>
      </p:sp>
    </p:spTree>
    <p:extLst>
      <p:ext uri="{BB962C8B-B14F-4D97-AF65-F5344CB8AC3E}">
        <p14:creationId xmlns:p14="http://schemas.microsoft.com/office/powerpoint/2010/main" val="3510707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A334EE-C259-420B-AF04-331FB4AA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A2C539-1B84-4E77-AEA8-0A7F02532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354" y="1846263"/>
            <a:ext cx="8644114" cy="43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70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553C-7438-4427-BFBE-863DCF71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Container: Its Internal Storage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12DEFF-ECAE-47D2-87E2-77C561E47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272" y="1938070"/>
            <a:ext cx="9154582" cy="41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1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C6F8-C66F-4756-8F69-3D1B7739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1F7B5C-D873-499E-8C04-C71BAD0B7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1" y="1846263"/>
            <a:ext cx="9260128" cy="440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DE41-C356-4F42-8174-E188A298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411101-2CF2-4D93-B5DE-621D0004C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647" y="1846263"/>
            <a:ext cx="6888066" cy="441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1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0E49-84B2-45A4-8C12-37734BD5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External Data Storages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FFE674-19FC-4F6F-B8F8-19B5F2358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529" y="1846263"/>
            <a:ext cx="8667933" cy="443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56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20CD-3277-48A2-B350-2006B4982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Volume/Container Interaction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DF5102-3381-487E-8F78-3680BFF1E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966" y="1846263"/>
            <a:ext cx="8379038" cy="44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07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91A8-7CF1-4505-BE2D-625D9BD3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 and Bind Mounts: Quick Look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DA764D-D562-4662-8629-F404F5D34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371518"/>
            <a:ext cx="10440296" cy="37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49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72660-E529-4E35-A8A4-E400C4A6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 Comparison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7873FE-B9DD-4228-88E9-CDC780D04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54" y="1846263"/>
            <a:ext cx="8794376" cy="44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51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0EBA-4412-425E-99AF-9C4DFA0F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and Environment Variables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29FECC-5A35-4BFE-8503-D8213E3D2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306" y="1846263"/>
            <a:ext cx="9122657" cy="438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88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B0827-86E5-4379-A7EC-A3A19574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Read-only, Read-Write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78DD6E-0EEF-4A37-A99B-A4DFF4BE6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630" y="1846263"/>
            <a:ext cx="8153016" cy="4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11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5B2AD-5CFD-4016-B183-087DD2B81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111F15-1B16-4CE2-A1D0-42AE0713E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055" y="1846263"/>
            <a:ext cx="8571667" cy="44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25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698528-39F5-41CA-96EF-061255F9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in Docker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45551-A06F-4FE3-B739-7FA341878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(Cross-) Container interaction/communication</a:t>
            </a:r>
          </a:p>
        </p:txBody>
      </p:sp>
    </p:spTree>
    <p:extLst>
      <p:ext uri="{BB962C8B-B14F-4D97-AF65-F5344CB8AC3E}">
        <p14:creationId xmlns:p14="http://schemas.microsoft.com/office/powerpoint/2010/main" val="2319067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0E3B72-B631-4A90-9A74-E66C5D229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Network Requests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B2EAB7-809C-4D59-B4C0-9B258D951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326" y="1846263"/>
            <a:ext cx="869567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FD68-9B44-44B0-8C09-35BE8D472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Without Container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2A4973-99A1-4E28-A6C6-9D259AC43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224" y="1846263"/>
            <a:ext cx="8027151" cy="4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571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F15EC-CB06-4F93-AC30-3F0AE15B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Container Networks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4E0ACC-9645-4A69-ACCC-696261834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6" y="1846263"/>
            <a:ext cx="8956732" cy="44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66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34A5-A793-43CB-8E21-5A7DEC28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Docker Network IP Resolving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B833CF-0B4B-4CC5-BCB4-9CA7FD723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988" y="1846263"/>
            <a:ext cx="8802048" cy="448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73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A2DD81-3DBC-4AE0-93E1-AE1A2C34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Multi-container Application with Docker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8BE26-91BF-4233-A81B-41C67BA08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containers with different applications and services</a:t>
            </a:r>
          </a:p>
        </p:txBody>
      </p:sp>
    </p:spTree>
    <p:extLst>
      <p:ext uri="{BB962C8B-B14F-4D97-AF65-F5344CB8AC3E}">
        <p14:creationId xmlns:p14="http://schemas.microsoft.com/office/powerpoint/2010/main" val="10195354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7F1767-BBC5-4FA6-A059-363796C7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0A27B7-DB9B-4786-B778-0D8FDA09D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790" y="1846263"/>
            <a:ext cx="819674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10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DA282-3937-4AB6-8D44-2CA09BF9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7E45F7-1E5C-46E2-9FA5-52AB8613D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495" y="1846263"/>
            <a:ext cx="853533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97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C6234-83B0-466A-A003-443E56B0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0D8736-6DF6-4B2B-88D8-430F1CCF7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30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03E655-6C9E-4394-BCF0-5D3AD2FEB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Docker Compose?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EB9A29-C63F-4D87-91C4-77268C7B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762" y="1995228"/>
            <a:ext cx="806880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80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10ACF-03EC-4F81-861E-AB3EF2F4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Docker Compose Is Not?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DA16F7-41DC-4D82-BB73-F50EE4967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4763" y="2104781"/>
            <a:ext cx="698279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77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A005-96AB-46AF-BD21-5473F3DC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Docker Compose File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0FABA0-0DFE-4742-9810-3480E610C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893" y="1947596"/>
            <a:ext cx="851653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76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8DA7D2-05E4-4766-B8A5-55FC9530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9DC54-4E6A-4C8A-8CFE-A70B52F7D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Kubernetes</a:t>
            </a:r>
          </a:p>
        </p:txBody>
      </p:sp>
    </p:spTree>
    <p:extLst>
      <p:ext uri="{BB962C8B-B14F-4D97-AF65-F5344CB8AC3E}">
        <p14:creationId xmlns:p14="http://schemas.microsoft.com/office/powerpoint/2010/main" val="178191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879B-4928-4A33-A9A7-3263A5503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as solution?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0D98FC-5DF7-4B02-B7B0-5086EBCDE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129" y="1914253"/>
            <a:ext cx="7446960" cy="43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27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4C4F-F5B8-4109-9CAD-07BEB10F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Problems with Docker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B7FB3E-BB62-4390-A592-0DDAB4D3C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846263"/>
            <a:ext cx="9006736" cy="441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142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E6132-BDA5-4660-984A-D91BE7D6D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Solution (provided by AWS)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94B77F-025A-4DE3-8863-F31CB475D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625" y="1828334"/>
            <a:ext cx="9462973" cy="441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78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F714-DC6D-4110-B3A0-1E25D68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Problem with a Cloud Provider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F95F57-6850-45CE-9D6B-8309DD35A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975" y="1846263"/>
            <a:ext cx="6658302" cy="44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23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40B8F-AA7B-4F24-989A-B235A88F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6471"/>
          </a:xfrm>
        </p:spPr>
        <p:txBody>
          <a:bodyPr/>
          <a:lstStyle/>
          <a:p>
            <a:r>
              <a:rPr lang="en-US" dirty="0"/>
              <a:t>Kubernetes to Your Rescue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8CCD18-C30E-4623-87D3-28BBD4C73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256" y="2398124"/>
            <a:ext cx="8655169" cy="388996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E881A6-2AAC-4EF6-AC3A-64623FBCC63B}"/>
              </a:ext>
            </a:extLst>
          </p:cNvPr>
          <p:cNvSpPr/>
          <p:nvPr/>
        </p:nvSpPr>
        <p:spPr>
          <a:xfrm>
            <a:off x="1222256" y="1836148"/>
            <a:ext cx="8655169" cy="5619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Kubernetes is like Docker-Compose for multiple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236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B652-71D2-47B9-ADAD-C1FB656D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Kubernetes?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89C295-6367-4E4F-ACA8-F5DC28C12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5" y="2028570"/>
            <a:ext cx="10296525" cy="424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07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859F-A6A9-48D7-BA1D-19B57B1D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97859"/>
            <a:ext cx="10054814" cy="939501"/>
          </a:xfr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Extensible, Yet Standardized Configuration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F57D3A-7E12-4825-808A-576EEF044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276" y="1846262"/>
            <a:ext cx="9841423" cy="447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88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A40A-10EE-4645-83A7-21959B28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Kubernetes is and is not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B21B49-C503-40E3-893A-42BC041A8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185142" cy="44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14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BE2EC4-D40E-4CE7-B5D9-9488071A7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188528"/>
            <a:ext cx="9906000" cy="51210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1E6119-C13A-4E45-A547-B66D7156CEF4}"/>
              </a:ext>
            </a:extLst>
          </p:cNvPr>
          <p:cNvSpPr txBox="1">
            <a:spLocks/>
          </p:cNvSpPr>
          <p:nvPr/>
        </p:nvSpPr>
        <p:spPr>
          <a:xfrm>
            <a:off x="1401968" y="249027"/>
            <a:ext cx="10054814" cy="9395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	Kubernetes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070356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6EBC-03FB-49CE-8A8F-549679A6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Worker Nodes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04DF0A-416C-46A8-BC5E-7C4AA38C5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2"/>
            <a:ext cx="9839661" cy="447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85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FE7-A169-4725-A444-4B35ED42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Kubernetes Concepts and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5EBE9C-1781-4022-88A7-B11E96E55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092008" cy="45008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4B4809-263B-46A1-9A29-0239C131328C}"/>
              </a:ext>
            </a:extLst>
          </p:cNvPr>
          <p:cNvSpPr/>
          <p:nvPr/>
        </p:nvSpPr>
        <p:spPr>
          <a:xfrm>
            <a:off x="10332723" y="2140322"/>
            <a:ext cx="1703295" cy="2873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some pods go down or for scaling up, some new pods need to be created. It tells the API server to pass instruction to worker nodes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B52A2E1-3094-4939-A2DB-3C036F0C647E}"/>
              </a:ext>
            </a:extLst>
          </p:cNvPr>
          <p:cNvSpPr/>
          <p:nvPr/>
        </p:nvSpPr>
        <p:spPr>
          <a:xfrm>
            <a:off x="9848629" y="3290047"/>
            <a:ext cx="484094" cy="57374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634B-E1E7-47CB-9D5E-F864BECD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191E09-CD1E-417A-AA14-AE15BCFB22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33" y="2348734"/>
            <a:ext cx="3604572" cy="3017782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59A3A1-71D1-437A-AB69-A2ECD8280C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588412"/>
            <a:ext cx="4937125" cy="253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202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E780-725F-4E74-A65C-4ACEE7DF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Kubernetes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BD1BF5-391F-4B21-A494-4F847A68C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534861" cy="446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2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01E4-CCD6-46E0-A0A3-57B29A79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‘s and Developer’s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490A18-297C-4C2C-8591-73585110D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141" y="1846263"/>
            <a:ext cx="8443302" cy="446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643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C0480-D0BE-47C4-A69B-3B8EE21E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Kubernetes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24C44C-0E0B-43FB-9162-EED7C6DD6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Set-up and Deep Dive into Core Concepts</a:t>
            </a:r>
          </a:p>
        </p:txBody>
      </p:sp>
    </p:spTree>
    <p:extLst>
      <p:ext uri="{BB962C8B-B14F-4D97-AF65-F5344CB8AC3E}">
        <p14:creationId xmlns:p14="http://schemas.microsoft.com/office/powerpoint/2010/main" val="3353336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A8207-EFF5-42D5-BAFD-B893EB03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6F0BF-3561-4B13-8D12-7039693D2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1" y="1882122"/>
            <a:ext cx="9828586" cy="424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345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7A75-D4E9-4D8C-AED8-C89C2206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Objects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BBEA74-9EA9-4027-A58A-FF82D4DA5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012" y="1846263"/>
            <a:ext cx="10142668" cy="45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87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F168-BC9A-4F5B-8A64-CB88A057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 Object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7FC17D-EDB5-4433-9375-5A6FA9AD0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6" y="1846263"/>
            <a:ext cx="8904196" cy="449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816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1EAB-89D3-4FC8-8AF7-947D0AED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Object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43A192-786E-4E73-A1E3-C54B86F90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65" y="1846263"/>
            <a:ext cx="8652529" cy="445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998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2D7D-08A0-4261-9EC4-6C68E199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Object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FC1133-0313-4F72-95CC-78A8E7FA8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388" y="1846263"/>
            <a:ext cx="8543443" cy="44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29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1C9B-FC75-4AC8-B82D-E5CAB334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E3CECA-31DB-431F-A5E7-D69FBA656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081" y="1846263"/>
            <a:ext cx="810816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353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4B64-9800-48AD-814F-6D480FC6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Vs. Declarative Usage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F847EE-0250-47AD-A86B-3AA815939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410" y="1846263"/>
            <a:ext cx="824750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3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43DB9E-67C2-4CA5-A335-5F71C552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VM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111603-12EF-49B6-B888-EA7D97AFD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284" y="1846263"/>
            <a:ext cx="757375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638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2473-B575-492A-93EE-2E18B005E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Definition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AC845A-8B86-4D47-BB0A-3A58A8D47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8306" y="2121586"/>
            <a:ext cx="4595991" cy="418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550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29A51-BB77-4A98-86E9-F9B59236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Volumes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57774D-2C3D-4516-ACE6-F5529FCFE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25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A8EB-0C1A-4085-ADE3-96F806FC6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“State”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5C0BBC-BBDE-4C28-B0F0-F42E1DA25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318" y="1846263"/>
            <a:ext cx="8513373" cy="447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764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D421D-31B2-405E-B379-7CCC1674F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Volumes in Kubernetes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8DEB05-C1A7-4EF1-9E58-E7A6A3C8B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259" y="1846263"/>
            <a:ext cx="6682238" cy="443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291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52C9-027C-493A-8AF2-C70BCDA0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25FC08-E90F-48CD-A702-8E6D86928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4" y="1846263"/>
            <a:ext cx="9789459" cy="443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019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74EAF-BD36-47B5-92D4-ACE2E95B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Volumes Vs Docker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7D2732-B487-47AD-A1F8-DA6FC2522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2090490"/>
            <a:ext cx="9741049" cy="416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645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CE53-7E7A-4E3F-B494-2533F897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5D40C-29FD-49A2-AB59-C6073074D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For a Pod that defines an </a:t>
            </a:r>
            <a:r>
              <a:rPr lang="en-US" dirty="0" err="1"/>
              <a:t>emptyDir</a:t>
            </a:r>
            <a:r>
              <a:rPr lang="en-US" dirty="0"/>
              <a:t> volume, the volume is created when the Pod is assigned to a node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The </a:t>
            </a:r>
            <a:r>
              <a:rPr lang="en-US" dirty="0" err="1"/>
              <a:t>emptyDir</a:t>
            </a:r>
            <a:r>
              <a:rPr lang="en-US" dirty="0"/>
              <a:t> volume is initially empty.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All containers in the Pod can read and write the same files in the </a:t>
            </a:r>
            <a:r>
              <a:rPr lang="en-US" dirty="0" err="1"/>
              <a:t>emptyDir</a:t>
            </a:r>
            <a:r>
              <a:rPr lang="en-US" dirty="0"/>
              <a:t> volume, though that volume can be mounted at the same or different paths in each container.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When a Pod is removed from a node for any reason, the data in the </a:t>
            </a:r>
            <a:r>
              <a:rPr lang="en-US" dirty="0" err="1"/>
              <a:t>emptyDir</a:t>
            </a:r>
            <a:r>
              <a:rPr lang="en-US" dirty="0"/>
              <a:t> is deleted permanently.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 Note</a:t>
            </a:r>
            <a:r>
              <a:rPr lang="en-US" dirty="0"/>
              <a:t>: </a:t>
            </a:r>
            <a:r>
              <a:rPr lang="en-US" i="1" dirty="0"/>
              <a:t>A container crashing does not remove a Pod from a node. The data in an </a:t>
            </a:r>
            <a:r>
              <a:rPr lang="en-US" i="1" dirty="0" err="1"/>
              <a:t>emptyDir</a:t>
            </a:r>
            <a:r>
              <a:rPr lang="en-US" i="1" dirty="0"/>
              <a:t> volume is safe across container crashes.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772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D1D6-B1F1-4397-B766-45FCEFA5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emptyDir</a:t>
            </a:r>
            <a:r>
              <a:rPr lang="en-US" dirty="0"/>
              <a:t> Configuration: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1E735C-D76E-4CA9-A1DC-FC311A5D7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7576" y="1846263"/>
            <a:ext cx="3999669" cy="44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422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35CB7-6CB2-4397-9867-D5AD97AC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hostPath</a:t>
            </a:r>
            <a:r>
              <a:rPr lang="en-US" dirty="0"/>
              <a:t>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7CC2-C98C-4A70-8F6D-D1FAFB1E6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 </a:t>
            </a:r>
            <a:r>
              <a:rPr lang="en-US" dirty="0" err="1"/>
              <a:t>hostPath</a:t>
            </a:r>
            <a:r>
              <a:rPr lang="en-US" dirty="0"/>
              <a:t> volume mounts a file or directory from the host node's filesystem into your Pod.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This is not something that most Pods will need, but it offers a powerful escape hatch for some applications.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Survives Pod crash even as the file system is in the host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But it is for “One-pod” situation (like </a:t>
            </a:r>
            <a:r>
              <a:rPr lang="en-US" dirty="0" err="1"/>
              <a:t>minikube</a:t>
            </a:r>
            <a:r>
              <a:rPr lang="en-US" dirty="0"/>
              <a:t>). It can’t be shared across multiple nodes.</a:t>
            </a:r>
          </a:p>
        </p:txBody>
      </p:sp>
    </p:spTree>
    <p:extLst>
      <p:ext uri="{BB962C8B-B14F-4D97-AF65-F5344CB8AC3E}">
        <p14:creationId xmlns:p14="http://schemas.microsoft.com/office/powerpoint/2010/main" val="22678644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383E-6652-4082-AB7F-A6CAE100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hostPath</a:t>
            </a:r>
            <a:r>
              <a:rPr lang="en-US" dirty="0"/>
              <a:t> Volume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C349F6B-0595-4EC7-AA58-68798FBBBF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922609"/>
              </p:ext>
            </p:extLst>
          </p:nvPr>
        </p:nvGraphicFramePr>
        <p:xfrm>
          <a:off x="1097280" y="2411039"/>
          <a:ext cx="9997440" cy="387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202">
                  <a:extLst>
                    <a:ext uri="{9D8B030D-6E8A-4147-A177-3AD203B41FA5}">
                      <a16:colId xmlns:a16="http://schemas.microsoft.com/office/drawing/2014/main" val="2227418227"/>
                    </a:ext>
                  </a:extLst>
                </a:gridCol>
                <a:gridCol w="8423238">
                  <a:extLst>
                    <a:ext uri="{9D8B030D-6E8A-4147-A177-3AD203B41FA5}">
                      <a16:colId xmlns:a16="http://schemas.microsoft.com/office/drawing/2014/main" val="2410761124"/>
                    </a:ext>
                  </a:extLst>
                </a:gridCol>
              </a:tblGrid>
              <a:tr h="28040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dirty="0">
                          <a:effectLst/>
                        </a:rPr>
                        <a:t>Value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>
                          <a:effectLst/>
                        </a:rPr>
                        <a:t>Behavior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10004702"/>
                  </a:ext>
                </a:extLst>
              </a:tr>
              <a:tr h="53059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‌""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Empty string (default) is for backward compatibility, which means that no checks will be performed before mounting the hostPath volume.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00805"/>
                  </a:ext>
                </a:extLst>
              </a:tr>
              <a:tr h="6897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 err="1">
                          <a:effectLst/>
                        </a:rPr>
                        <a:t>DirectoryOrCreate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If nothing exists at the given path, an empty directory will be created there as needed with permission set to 0755, having the same group and ownership with Kubelet.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4694"/>
                  </a:ext>
                </a:extLst>
              </a:tr>
              <a:tr h="2804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A directory must exist at the given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366010"/>
                  </a:ext>
                </a:extLst>
              </a:tr>
              <a:tr h="6897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 err="1">
                          <a:effectLst/>
                        </a:rPr>
                        <a:t>FileOrCreate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If nothing exists at the given path, an empty file will be created there as needed with permission set to 0644, having the same group and ownership with Kubelet.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559657"/>
                  </a:ext>
                </a:extLst>
              </a:tr>
              <a:tr h="2804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A file must exist at the given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7103"/>
                  </a:ext>
                </a:extLst>
              </a:tr>
              <a:tr h="2804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Socket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A UNIX socket must exist at the given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864128"/>
                  </a:ext>
                </a:extLst>
              </a:tr>
              <a:tr h="37141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 err="1">
                          <a:effectLst/>
                        </a:rPr>
                        <a:t>CharDevice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1">
                          <a:effectLst/>
                        </a:rPr>
                        <a:t>(Linux nodes only)</a:t>
                      </a:r>
                      <a:r>
                        <a:rPr lang="en-US" sz="1400" b="0">
                          <a:effectLst/>
                        </a:rPr>
                        <a:t> A character device must exist at the given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61667"/>
                  </a:ext>
                </a:extLst>
              </a:tr>
              <a:tr h="37141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 err="1">
                          <a:effectLst/>
                        </a:rPr>
                        <a:t>BlockDevice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1" dirty="0">
                          <a:effectLst/>
                        </a:rPr>
                        <a:t>(Linux nodes only)</a:t>
                      </a:r>
                      <a:r>
                        <a:rPr lang="en-US" sz="1400" b="0" dirty="0">
                          <a:effectLst/>
                        </a:rPr>
                        <a:t> A block device must exist at the given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5768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9F5E5B4-2757-4DED-B75B-8FB84446C580}"/>
              </a:ext>
            </a:extLst>
          </p:cNvPr>
          <p:cNvSpPr/>
          <p:nvPr/>
        </p:nvSpPr>
        <p:spPr>
          <a:xfrm>
            <a:off x="1097280" y="1819835"/>
            <a:ext cx="10058400" cy="51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addition to the required path property, you can optionally specify a type for a hostPath volume.</a:t>
            </a:r>
          </a:p>
        </p:txBody>
      </p:sp>
    </p:spTree>
    <p:extLst>
      <p:ext uri="{BB962C8B-B14F-4D97-AF65-F5344CB8AC3E}">
        <p14:creationId xmlns:p14="http://schemas.microsoft.com/office/powerpoint/2010/main" val="31540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77F0-7E4A-46D1-90B2-DA2B00B3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VM: Pros and Cons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88E7D2-DF2D-4FA6-9FB1-C17E3843B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957123"/>
            <a:ext cx="8260295" cy="411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486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F5B8-1C9C-4519-BB66-CB5A14520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hostPath</a:t>
            </a:r>
            <a:r>
              <a:rPr lang="en-US" dirty="0"/>
              <a:t> Configuration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763007-D8C3-400B-9A1E-88C53248C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0" y="1846263"/>
            <a:ext cx="3642587" cy="449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689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38CF0-A57E-48B5-844B-F1870950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Persisted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9D7D57-A55D-4909-8A80-20BA947DF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612" y="1846263"/>
            <a:ext cx="8243573" cy="44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38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3925-A8F4-4D3A-AF6B-84658B291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Volumes to Persistent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55C160-127F-46EE-B071-46FD09998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6588" y="1846263"/>
            <a:ext cx="4969421" cy="44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517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9755-BF7F-437A-B825-E2B3CB5A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Volumes and Persistent Volume Claims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E6A234-47D1-4FF5-9A92-68E2FA738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718" y="1846263"/>
            <a:ext cx="6923345" cy="441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500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5BE4-3FED-4D4B-B87E-BA1001AB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Volumes Vs. Persistent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8D6BF7-7F6E-41C2-9E61-32D474D85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397" y="1846263"/>
            <a:ext cx="8970749" cy="437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523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E590A9-2285-437B-9BB6-037E2ADC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Networking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6E2420-1FF4-440E-A20E-15A8913C3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964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A5A28-4B7F-421C-B377-24DA0F1A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25DB4E-F173-45E6-865D-4AA8D3897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150411" cy="446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55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73B8-A127-4F5B-AE80-32A7FBA01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30404E-461C-4A53-AE09-76428C3D8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977" y="1846263"/>
            <a:ext cx="9244212" cy="449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245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0E42A-CDA9-41A2-8948-0A65F83E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886976-77CB-4CDA-9A60-4502C5BE8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058461" cy="452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965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2524</TotalTime>
  <Words>763</Words>
  <Application>Microsoft Office PowerPoint</Application>
  <PresentationFormat>Widescreen</PresentationFormat>
  <Paragraphs>135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Arial</vt:lpstr>
      <vt:lpstr>Calibri</vt:lpstr>
      <vt:lpstr>Calibri Light</vt:lpstr>
      <vt:lpstr>Wingdings</vt:lpstr>
      <vt:lpstr>Retrospect</vt:lpstr>
      <vt:lpstr>Docker and Kubernetes</vt:lpstr>
      <vt:lpstr>Docker</vt:lpstr>
      <vt:lpstr>What is and Why Docker?</vt:lpstr>
      <vt:lpstr>Why Containers?</vt:lpstr>
      <vt:lpstr>Problems Without Container</vt:lpstr>
      <vt:lpstr>What you need as solution?</vt:lpstr>
      <vt:lpstr>Virtual Machines</vt:lpstr>
      <vt:lpstr>Disadvantages of VM</vt:lpstr>
      <vt:lpstr>VM: Pros and Cons</vt:lpstr>
      <vt:lpstr>Docker Helps You Manage Containers</vt:lpstr>
      <vt:lpstr>Build and Share Image</vt:lpstr>
      <vt:lpstr>Docker Containers Vs VMs</vt:lpstr>
      <vt:lpstr>Docker Tools and Building Blocks</vt:lpstr>
      <vt:lpstr>Docker Archtecture</vt:lpstr>
      <vt:lpstr>Types of Hypervisor</vt:lpstr>
      <vt:lpstr>Docker on different O/S</vt:lpstr>
      <vt:lpstr>How containers work</vt:lpstr>
      <vt:lpstr>Containers vs. Virtual Machines</vt:lpstr>
      <vt:lpstr>Process Isolation of Windows Containers</vt:lpstr>
      <vt:lpstr>Hyper-V isolation</vt:lpstr>
      <vt:lpstr>Docker Images and Containers</vt:lpstr>
      <vt:lpstr>Images Vs Containers</vt:lpstr>
      <vt:lpstr>One Image, Multiple Containers</vt:lpstr>
      <vt:lpstr>Finding/Creating Image</vt:lpstr>
      <vt:lpstr>Image and Image Layers</vt:lpstr>
      <vt:lpstr>The OS Image layer (in container)</vt:lpstr>
      <vt:lpstr>Container is Based on An Image</vt:lpstr>
      <vt:lpstr>Multiple Containers Based on Same Image</vt:lpstr>
      <vt:lpstr>Where to Get Image</vt:lpstr>
      <vt:lpstr>Summary</vt:lpstr>
      <vt:lpstr>Managing Images and Containers</vt:lpstr>
      <vt:lpstr>Image Tags</vt:lpstr>
      <vt:lpstr>Sharing Image and Container</vt:lpstr>
      <vt:lpstr>Sharing via Dicker Hub or Private Registry</vt:lpstr>
      <vt:lpstr>Key Commands</vt:lpstr>
      <vt:lpstr>Summary</vt:lpstr>
      <vt:lpstr>Data and Volumes</vt:lpstr>
      <vt:lpstr>Data</vt:lpstr>
      <vt:lpstr>Container: Its Internal Storage</vt:lpstr>
      <vt:lpstr>Understanding Volumes</vt:lpstr>
      <vt:lpstr>Types of External Data Storages</vt:lpstr>
      <vt:lpstr>Understanding Volume/Container Interaction</vt:lpstr>
      <vt:lpstr>Volumes and Bind Mounts: Quick Look</vt:lpstr>
      <vt:lpstr>Volumes Comparison</vt:lpstr>
      <vt:lpstr>Arguments and Environment Variables</vt:lpstr>
      <vt:lpstr>Read-only, Read-Write Volumes</vt:lpstr>
      <vt:lpstr>Summary</vt:lpstr>
      <vt:lpstr>Networking in Docker</vt:lpstr>
      <vt:lpstr>Containers and Network Requests</vt:lpstr>
      <vt:lpstr>Creating Container Networks</vt:lpstr>
      <vt:lpstr>Understanding Docker Network IP Resolving</vt:lpstr>
      <vt:lpstr>Multi-container Application with Docker</vt:lpstr>
      <vt:lpstr>Demo</vt:lpstr>
      <vt:lpstr>Issues</vt:lpstr>
      <vt:lpstr>Docker Compose</vt:lpstr>
      <vt:lpstr>What is Docker Compose?</vt:lpstr>
      <vt:lpstr>What Docker Compose Is Not?</vt:lpstr>
      <vt:lpstr>Writing Docker Compose File</vt:lpstr>
      <vt:lpstr>Kubernetes</vt:lpstr>
      <vt:lpstr>Possible Problems with Docker</vt:lpstr>
      <vt:lpstr>Solution (provided by AWS) </vt:lpstr>
      <vt:lpstr>Problem with a Cloud Provider</vt:lpstr>
      <vt:lpstr>Kubernetes to Your Rescue</vt:lpstr>
      <vt:lpstr>Why Kubernetes?</vt:lpstr>
      <vt:lpstr>Extensible, Yet Standardized Configuration</vt:lpstr>
      <vt:lpstr>What Kubernetes is and is not</vt:lpstr>
      <vt:lpstr>PowerPoint Presentation</vt:lpstr>
      <vt:lpstr>How Worker Nodes Work</vt:lpstr>
      <vt:lpstr>Core Kubernetes Concepts and Architecture</vt:lpstr>
      <vt:lpstr>Core Components of Kubernetes</vt:lpstr>
      <vt:lpstr>Kubernetes ‘s and Developer’s Work</vt:lpstr>
      <vt:lpstr>Using Kubernetes</vt:lpstr>
      <vt:lpstr>Kubectl</vt:lpstr>
      <vt:lpstr>Kubernetes Objects</vt:lpstr>
      <vt:lpstr>Pod Object</vt:lpstr>
      <vt:lpstr>Deployment Object</vt:lpstr>
      <vt:lpstr>Service Object</vt:lpstr>
      <vt:lpstr>Behind the Scene</vt:lpstr>
      <vt:lpstr>Imperative Vs. Declarative Usage</vt:lpstr>
      <vt:lpstr>Resource Definition</vt:lpstr>
      <vt:lpstr>Data and Volumes</vt:lpstr>
      <vt:lpstr>Understanding “State”</vt:lpstr>
      <vt:lpstr>Managing Volumes in Kubernetes</vt:lpstr>
      <vt:lpstr>Kubernetes Volumes</vt:lpstr>
      <vt:lpstr>K8s Volumes Vs Docker Volumes</vt:lpstr>
      <vt:lpstr>emptyDir</vt:lpstr>
      <vt:lpstr>emptyDir Configuration:</vt:lpstr>
      <vt:lpstr>hostPath Volume</vt:lpstr>
      <vt:lpstr>hostPath Volume Types</vt:lpstr>
      <vt:lpstr>hostPath Configuration</vt:lpstr>
      <vt:lpstr>Persisted Volumes</vt:lpstr>
      <vt:lpstr>From Volumes to Persistent Volumes</vt:lpstr>
      <vt:lpstr>Persistent Volumes and Persistent Volume Claims</vt:lpstr>
      <vt:lpstr>Normal Volumes Vs. Persistent Volumes</vt:lpstr>
      <vt:lpstr>Kubernetes Networking</vt:lpstr>
      <vt:lpstr>Our App</vt:lpstr>
      <vt:lpstr>Our App</vt:lpstr>
      <vt:lpstr>Our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Joydip Mondal</dc:creator>
  <cp:lastModifiedBy>Joydip Mondal</cp:lastModifiedBy>
  <cp:revision>172</cp:revision>
  <dcterms:created xsi:type="dcterms:W3CDTF">2024-11-05T04:51:34Z</dcterms:created>
  <dcterms:modified xsi:type="dcterms:W3CDTF">2025-03-04T10:16:54Z</dcterms:modified>
</cp:coreProperties>
</file>